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3" r:id="rId2"/>
    <p:sldId id="258" r:id="rId3"/>
    <p:sldId id="322" r:id="rId4"/>
    <p:sldId id="323" r:id="rId5"/>
    <p:sldId id="259" r:id="rId6"/>
    <p:sldId id="321" r:id="rId7"/>
    <p:sldId id="324" r:id="rId8"/>
    <p:sldId id="325" r:id="rId9"/>
    <p:sldId id="327" r:id="rId10"/>
    <p:sldId id="326" r:id="rId11"/>
    <p:sldId id="328" r:id="rId12"/>
    <p:sldId id="330" r:id="rId13"/>
    <p:sldId id="331" r:id="rId14"/>
    <p:sldId id="296" r:id="rId15"/>
  </p:sldIdLst>
  <p:sldSz cx="9144000" cy="6858000" type="screen4x3"/>
  <p:notesSz cx="6858000" cy="9144000"/>
  <p:embeddedFontLst>
    <p:embeddedFont>
      <p:font typeface="Meta OT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263"/>
            <p14:sldId id="258"/>
            <p14:sldId id="322"/>
            <p14:sldId id="323"/>
            <p14:sldId id="259"/>
            <p14:sldId id="321"/>
            <p14:sldId id="324"/>
            <p14:sldId id="325"/>
            <p14:sldId id="327"/>
            <p14:sldId id="326"/>
            <p14:sldId id="328"/>
            <p14:sldId id="330"/>
            <p14:sldId id="331"/>
            <p14:sldId id="296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402"/>
    <a:srgbClr val="234D30"/>
    <a:srgbClr val="45B1CB"/>
    <a:srgbClr val="144D73"/>
    <a:srgbClr val="262626"/>
    <a:srgbClr val="FAFAFA"/>
    <a:srgbClr val="F3F1EF"/>
    <a:srgbClr val="2D899F"/>
    <a:srgbClr val="1F74AD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8" autoAdjust="0"/>
    <p:restoredTop sz="96047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1656" y="176"/>
      </p:cViewPr>
      <p:guideLst/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115AC9-C40D-2138-691D-38A5F71D3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C8D826A-B611-6141-9F10-380A555787FA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0685425-34B2-CD47-B380-CA26CCAD213A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7909577-BB9F-D845-A976-4F7628731134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405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4689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AD80C67-7567-2D40-926A-5AFF25DA5A28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4999" y="6020548"/>
            <a:ext cx="8334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4999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093000" y="1341674"/>
            <a:ext cx="3051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3001" y="5254672"/>
            <a:ext cx="3051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6808090" y="1343026"/>
            <a:ext cx="2335910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B1B2942-E53A-5E49-BBE6-785720739F2A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1" y="6020548"/>
            <a:ext cx="4049999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689000" y="1728000"/>
            <a:ext cx="405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81184FA-2D56-7144-BC58-2157F4DA6C7E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85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096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192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B3EBC01-3472-3E4B-B06D-2BE770578A8A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9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AC08DDF-2FFD-1147-AB9A-7529063610F3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BA55166-670B-134F-A057-D3B2F5863A44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3461121-2E7B-7F46-9326-B0289E54B818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4689000" y="1287552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689000" y="3708000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5"/>
            <a:ext cx="1091682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05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6"/>
            <a:ext cx="405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5263585"/>
            <a:ext cx="4050000" cy="604415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527588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565052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5082145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5844312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6110350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14AC5-F51A-FA4E-1063-F3E08CDEB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4572000" y="5374206"/>
            <a:ext cx="4572000" cy="1483796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FEC554C-403F-0C4D-B2D6-641ADF915A90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45248" y="1837821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743525" y="1948277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45248" y="2560565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743525" y="267102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45248" y="3283309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743525" y="339376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45248" y="400605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743525" y="411650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845248" y="4728797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3743525" y="483925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45248" y="545154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743525" y="556199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4932000" y="3895883"/>
            <a:ext cx="3807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602" y="798303"/>
            <a:ext cx="8334797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AD7B5FC-312B-7F40-8D23-4290755CF985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73330" y="2278100"/>
            <a:ext cx="2930507" cy="29305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992030" y="2502995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994663" y="261345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992030" y="3225739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994663" y="333619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3992030" y="3948483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994663" y="405893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3992030" y="4671227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7994663" y="478168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1" y="1115115"/>
            <a:ext cx="3745523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DFC55F7-84D0-004F-A948-918B85E442AC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405000" y="1984510"/>
            <a:ext cx="189000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F76D7-7F5E-DC3D-0814-67D67B3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122806" y="526552"/>
            <a:ext cx="2998856" cy="5612946"/>
          </a:xfrm>
          <a:prstGeom prst="rect">
            <a:avLst/>
          </a:prstGeom>
        </p:spPr>
      </p:pic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E54A2B93-CC32-0E40-0B7B-70BFE288BA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3B46A6F-E55B-16F9-6CFE-0673DE597ACD}"/>
              </a:ext>
            </a:extLst>
          </p:cNvPr>
          <p:cNvSpPr/>
          <p:nvPr userDrawn="1"/>
        </p:nvSpPr>
        <p:spPr bwMode="gray">
          <a:xfrm>
            <a:off x="0" y="726831"/>
            <a:ext cx="1172308" cy="6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72B3687-1A14-DE48-8EE2-3F1F022856A8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4" name="Grafik 3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52F75CF2-B4DE-8E39-0294-F81FA5D2A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" r="-5732"/>
          <a:stretch/>
        </p:blipFill>
        <p:spPr bwMode="gray">
          <a:xfrm>
            <a:off x="0" y="1237848"/>
            <a:ext cx="4814354" cy="4199810"/>
          </a:xfrm>
          <a:prstGeom prst="rect">
            <a:avLst/>
          </a:prstGeom>
        </p:spPr>
      </p:pic>
      <p:sp>
        <p:nvSpPr>
          <p:cNvPr id="5" name="Bildplatzhalter 5">
            <a:extLst>
              <a:ext uri="{FF2B5EF4-FFF2-40B4-BE49-F238E27FC236}">
                <a16:creationId xmlns:a16="http://schemas.microsoft.com/office/drawing/2014/main" id="{15358395-ED4A-A672-4DD3-342C6A689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CF0256-4C3C-DBA5-9F97-56BA01E2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793967" y="4477781"/>
            <a:ext cx="1698434" cy="1296472"/>
          </a:xfrm>
          <a:prstGeom prst="rect">
            <a:avLst/>
          </a:prstGeom>
        </p:spPr>
      </p:pic>
      <p:sp>
        <p:nvSpPr>
          <p:cNvPr id="11" name="Bildplatzhalter 29">
            <a:extLst>
              <a:ext uri="{FF2B5EF4-FFF2-40B4-BE49-F238E27FC236}">
                <a16:creationId xmlns:a16="http://schemas.microsoft.com/office/drawing/2014/main" id="{2CC802D0-F041-C6D8-5D8D-59597DCD53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126C0E3-859B-9344-B56A-B92E37AE1CD7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AE847FE-FA0A-9741-92BB-C746C66D11DB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1" y="5651700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267843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3"/>
            <a:ext cx="8334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D70BDB-D975-A1A4-764C-BA0D47276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700142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4439" y="534873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000" y="5542522"/>
            <a:ext cx="5940000" cy="814769"/>
          </a:xfrm>
        </p:spPr>
        <p:txBody>
          <a:bodyPr numCol="2" spcCol="18000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9144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3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8C82F-36BA-8D19-FCA2-AFD87100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FF3D4BB-7EE1-714F-CD75-986EB5BC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80229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F8C52EE-4B49-FD43-93C3-0D03F0D2EDE4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1529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1529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1529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9823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29823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929823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15659C0-EEB3-1642-A687-7EE4586DC21C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256628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349167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256678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492322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27797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27797" y="256629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27797" y="3491705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256682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492345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05000" y="4417071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41785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027797" y="441711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417869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05000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360217" y="5342931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027797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983014" y="534339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40E05E1-8846-B44B-9402-76F54C56BAF8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E530364-7BDF-604C-A490-FCF747167257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833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2B5F6FF-64D4-044D-8539-5F5E6B1BDA6A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996E195-7C6D-D543-88D0-53FFE7664D01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707000" y="1343026"/>
            <a:ext cx="4437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4999" y="6020548"/>
            <a:ext cx="4050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405000" y="1728000"/>
            <a:ext cx="8334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144050" y="6493063"/>
            <a:ext cx="1324365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4A50A3B3-9D94-C242-89C9-8FD61397ACDC}" type="datetime4">
              <a:rPr lang="de-DE" smtClean="0"/>
              <a:t>24. Januar 2024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405000" y="6493063"/>
            <a:ext cx="567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Review: Java Modularbeit| Nils Baierl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8506092" y="6493063"/>
            <a:ext cx="232908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1200504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426000"/>
            <a:ext cx="8334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68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0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54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81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08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35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5507" userDrawn="1">
          <p15:clr>
            <a:srgbClr val="FBAE40"/>
          </p15:clr>
        </p15:guide>
        <p15:guide id="5" pos="254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7315"/>
          <a:stretch/>
        </p:blipFill>
        <p:spPr bwMode="gray">
          <a:xfrm>
            <a:off x="0" y="-421621"/>
            <a:ext cx="9144000" cy="454079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review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Java Modularbeit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5F8068-79CE-92F4-2117-548F2D9C0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© 2024 OTH Amberg-Weiden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E390F-D28D-C40B-581F-9260703F6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Baierl | Amberg | PK3</a:t>
            </a:r>
          </a:p>
        </p:txBody>
      </p:sp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A17F-67CB-FFFB-E0B2-05401C11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743246-65AD-4223-FA20-53EC7FA0A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err="1"/>
              <a:t>PrimeThread</a:t>
            </a:r>
            <a:r>
              <a:rPr lang="de-DE" dirty="0"/>
              <a:t> &amp; </a:t>
            </a:r>
            <a:r>
              <a:rPr lang="de-DE" dirty="0" err="1"/>
              <a:t>ProgressCounter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3EB44E-0587-BDA9-C32E-50524DE9740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8DCBE27-4B3E-5F41-AAB3-5C41A5FDF2B5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C69185-DA71-1632-4D9E-2E764944E9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BB172B-D9A7-F61C-599C-376BF8A5B5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6B9A11-A4D2-4A0F-3D41-19D89B6172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262FD8E-CE7A-2513-5E52-8BF05F4E5DC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(3 &amp; 4)</a:t>
            </a:r>
          </a:p>
        </p:txBody>
      </p: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8C1DF925-8AFA-C6A4-B506-FB71BC87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69" y="1466617"/>
            <a:ext cx="3505200" cy="1524000"/>
          </a:xfrm>
          <a:prstGeom prst="rect">
            <a:avLst/>
          </a:prstGeom>
          <a:ln w="28575">
            <a:solidFill>
              <a:srgbClr val="F19402"/>
            </a:solidFill>
          </a:ln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F8A3A21-F5F5-75AA-1347-F7A57CCD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48" y="3574753"/>
            <a:ext cx="2552700" cy="83820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DA956ED-B6D6-820A-77F6-C6A06F5368D1}"/>
              </a:ext>
            </a:extLst>
          </p:cNvPr>
          <p:cNvSpPr/>
          <p:nvPr/>
        </p:nvSpPr>
        <p:spPr bwMode="gray">
          <a:xfrm>
            <a:off x="5477728" y="2688613"/>
            <a:ext cx="1938140" cy="288001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4C3D82-A196-8B74-F4B9-F611992CB0CB}"/>
              </a:ext>
            </a:extLst>
          </p:cNvPr>
          <p:cNvCxnSpPr>
            <a:cxnSpLocks/>
            <a:stCxn id="20" idx="2"/>
          </p:cNvCxnSpPr>
          <p:nvPr/>
        </p:nvCxnSpPr>
        <p:spPr bwMode="gray">
          <a:xfrm>
            <a:off x="6446798" y="2976614"/>
            <a:ext cx="0" cy="598139"/>
          </a:xfrm>
          <a:prstGeom prst="straightConnector1">
            <a:avLst/>
          </a:prstGeom>
          <a:ln w="38100" cap="rnd" cmpd="sng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5B12B2-8CA7-5005-325B-F9DD3EC0C417}"/>
              </a:ext>
            </a:extLst>
          </p:cNvPr>
          <p:cNvSpPr txBox="1"/>
          <p:nvPr/>
        </p:nvSpPr>
        <p:spPr bwMode="gray">
          <a:xfrm>
            <a:off x="4966283" y="4555222"/>
            <a:ext cx="3857599" cy="1609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7030A0"/>
                </a:solidFill>
              </a:rPr>
              <a:t>// synchronisiertes Hinzufügen von allen aktiv genutzten Threads zur gemeinsamen Liste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7030A0"/>
                </a:solidFill>
              </a:rPr>
              <a:t>=&gt; sicher gegenüber Nebenläufigkeit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1AEF7-FE65-73FB-EBE3-08E9E22F423F}"/>
              </a:ext>
            </a:extLst>
          </p:cNvPr>
          <p:cNvGrpSpPr/>
          <p:nvPr/>
        </p:nvGrpSpPr>
        <p:grpSpPr>
          <a:xfrm>
            <a:off x="405000" y="1466617"/>
            <a:ext cx="3683000" cy="1562100"/>
            <a:chOff x="405000" y="1428517"/>
            <a:chExt cx="3683000" cy="1562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12E878-B0DC-42F6-C841-A7B7F698F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000" y="1428517"/>
              <a:ext cx="3683000" cy="393700"/>
            </a:xfrm>
            <a:prstGeom prst="rect">
              <a:avLst/>
            </a:prstGeom>
          </p:spPr>
        </p:pic>
        <p:pic>
          <p:nvPicPr>
            <p:cNvPr id="15" name="Picture 14" descr="A black screen with text&#10;&#10;Description automatically generated">
              <a:extLst>
                <a:ext uri="{FF2B5EF4-FFF2-40B4-BE49-F238E27FC236}">
                  <a16:creationId xmlns:a16="http://schemas.microsoft.com/office/drawing/2014/main" id="{B24D524E-9047-5DFD-88AE-8F7B6476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000" y="1822217"/>
              <a:ext cx="2781300" cy="1168400"/>
            </a:xfrm>
            <a:prstGeom prst="rect">
              <a:avLst/>
            </a:prstGeom>
          </p:spPr>
        </p:pic>
        <p:pic>
          <p:nvPicPr>
            <p:cNvPr id="26" name="Picture 25" descr="A black square with white dots&#10;&#10;Description automatically generated">
              <a:extLst>
                <a:ext uri="{FF2B5EF4-FFF2-40B4-BE49-F238E27FC236}">
                  <a16:creationId xmlns:a16="http://schemas.microsoft.com/office/drawing/2014/main" id="{87308572-169F-423D-2585-1B28708B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9950" y="1810943"/>
              <a:ext cx="908050" cy="1179674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0AECFE9-BFCA-B1C4-B2A9-71B4F3495CF8}"/>
              </a:ext>
            </a:extLst>
          </p:cNvPr>
          <p:cNvSpPr/>
          <p:nvPr/>
        </p:nvSpPr>
        <p:spPr bwMode="gray">
          <a:xfrm>
            <a:off x="405000" y="1466617"/>
            <a:ext cx="3683000" cy="1562100"/>
          </a:xfrm>
          <a:prstGeom prst="rect">
            <a:avLst/>
          </a:prstGeom>
          <a:noFill/>
          <a:ln w="28575">
            <a:solidFill>
              <a:srgbClr val="F19402"/>
            </a:solidFill>
          </a:ln>
          <a:effectLst>
            <a:outerShdw blurRad="50800" dist="50800" dir="3180000" algn="ctr" rotWithShape="0">
              <a:srgbClr val="000000">
                <a:alpha val="5576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F1303-7D0C-A757-675A-12142D83C97E}"/>
              </a:ext>
            </a:extLst>
          </p:cNvPr>
          <p:cNvSpPr txBox="1"/>
          <p:nvPr/>
        </p:nvSpPr>
        <p:spPr bwMode="gray">
          <a:xfrm rot="5400000">
            <a:off x="1199157" y="3133444"/>
            <a:ext cx="1192986" cy="1366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4400" b="1" dirty="0">
                <a:solidFill>
                  <a:srgbClr val="00B0F0"/>
                </a:solidFill>
              </a:rPr>
              <a:t>=&gt;</a:t>
            </a:r>
          </a:p>
        </p:txBody>
      </p:sp>
      <p:pic>
        <p:nvPicPr>
          <p:cNvPr id="31" name="Picture 30" descr="A black screen with text on it&#10;&#10;Description automatically generated">
            <a:extLst>
              <a:ext uri="{FF2B5EF4-FFF2-40B4-BE49-F238E27FC236}">
                <a16:creationId xmlns:a16="http://schemas.microsoft.com/office/drawing/2014/main" id="{DD0D4D9B-B3E7-BF82-F338-7BD9EED7E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1" y="3888064"/>
            <a:ext cx="4571882" cy="92037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4667E8-DC39-5E60-6D80-E1B72F1D0993}"/>
              </a:ext>
            </a:extLst>
          </p:cNvPr>
          <p:cNvSpPr txBox="1"/>
          <p:nvPr/>
        </p:nvSpPr>
        <p:spPr bwMode="gray">
          <a:xfrm>
            <a:off x="405000" y="4957894"/>
            <a:ext cx="3990831" cy="1062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00B0F0"/>
                </a:solidFill>
              </a:rPr>
              <a:t>// jeder Thread ruft während dem ausführen von addToList() in regelmäßigen </a:t>
            </a:r>
            <a:r>
              <a:rPr lang="en-DE" sz="1400" b="1" dirty="0">
                <a:solidFill>
                  <a:srgbClr val="00B0F0"/>
                </a:solidFill>
              </a:rPr>
              <a:t>(manuell einstellbaren) </a:t>
            </a:r>
            <a:r>
              <a:rPr lang="en-DE" b="1" dirty="0">
                <a:solidFill>
                  <a:srgbClr val="00B0F0"/>
                </a:solidFill>
              </a:rPr>
              <a:t>Abständen </a:t>
            </a:r>
            <a:r>
              <a:rPr lang="en-DE" b="1" u="sng" dirty="0">
                <a:solidFill>
                  <a:srgbClr val="00B0F0"/>
                </a:solidFill>
              </a:rPr>
              <a:t>ProgressDisplay.updateProgress() </a:t>
            </a:r>
            <a:r>
              <a:rPr lang="en-DE" b="1" dirty="0">
                <a:solidFill>
                  <a:srgbClr val="00B0F0"/>
                </a:solidFill>
              </a:rPr>
              <a:t>auf</a:t>
            </a:r>
          </a:p>
        </p:txBody>
      </p:sp>
    </p:spTree>
    <p:extLst>
      <p:ext uri="{BB962C8B-B14F-4D97-AF65-F5344CB8AC3E}">
        <p14:creationId xmlns:p14="http://schemas.microsoft.com/office/powerpoint/2010/main" val="377115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B8563-52EA-214A-B06B-50ABB76D5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02E874-BD61-B789-02FA-97326FCD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Unit-Tests mit JUnit5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E408654-ECF9-C956-22AD-749857BA46B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(3 &amp; 4)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91FCBC-52D0-B16D-BA09-7AFFE0BD56B5}"/>
              </a:ext>
            </a:extLst>
          </p:cNvPr>
          <p:cNvGrpSpPr/>
          <p:nvPr/>
        </p:nvGrpSpPr>
        <p:grpSpPr>
          <a:xfrm>
            <a:off x="404997" y="1372980"/>
            <a:ext cx="8333999" cy="4911399"/>
            <a:chOff x="404997" y="1372980"/>
            <a:chExt cx="8333999" cy="4911399"/>
          </a:xfrm>
        </p:grpSpPr>
        <p:pic>
          <p:nvPicPr>
            <p:cNvPr id="8" name="Picture 7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DD118CD5-04DF-ECE7-3AC0-CD30B7293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998" y="1376521"/>
              <a:ext cx="4952367" cy="2351014"/>
            </a:xfrm>
            <a:prstGeom prst="rect">
              <a:avLst/>
            </a:prstGeom>
          </p:spPr>
        </p:pic>
        <p:pic>
          <p:nvPicPr>
            <p:cNvPr id="11" name="Picture 10" descr="A computer screen with text&#10;&#10;Description automatically generated">
              <a:extLst>
                <a:ext uri="{FF2B5EF4-FFF2-40B4-BE49-F238E27FC236}">
                  <a16:creationId xmlns:a16="http://schemas.microsoft.com/office/drawing/2014/main" id="{E7E24F08-574B-8FEC-E5C0-4A3451C07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98" y="3526766"/>
              <a:ext cx="7772400" cy="1402538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381855E-78C6-6536-1EEC-5CE30198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97" y="4858241"/>
              <a:ext cx="8333999" cy="1426138"/>
            </a:xfrm>
            <a:prstGeom prst="rect">
              <a:avLst/>
            </a:prstGeom>
          </p:spPr>
        </p:pic>
        <p:pic>
          <p:nvPicPr>
            <p:cNvPr id="16" name="Picture 15" descr="A black rectangle with white dots&#10;&#10;Description automatically generated">
              <a:extLst>
                <a:ext uri="{FF2B5EF4-FFF2-40B4-BE49-F238E27FC236}">
                  <a16:creationId xmlns:a16="http://schemas.microsoft.com/office/drawing/2014/main" id="{F5C35104-EC6C-8085-3789-0C479C35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7364" y="1372980"/>
              <a:ext cx="3381631" cy="2217507"/>
            </a:xfrm>
            <a:prstGeom prst="rect">
              <a:avLst/>
            </a:prstGeom>
          </p:spPr>
        </p:pic>
        <p:pic>
          <p:nvPicPr>
            <p:cNvPr id="18" name="Picture 17" descr="A black rectangle with white dots&#10;&#10;Description automatically generated">
              <a:extLst>
                <a:ext uri="{FF2B5EF4-FFF2-40B4-BE49-F238E27FC236}">
                  <a16:creationId xmlns:a16="http://schemas.microsoft.com/office/drawing/2014/main" id="{11E4A7C8-2A33-5A81-E0C3-EEAEF96D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398" y="3480087"/>
              <a:ext cx="561598" cy="211536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938DECB-42AF-250B-4ECE-F80526DBCC55}"/>
              </a:ext>
            </a:extLst>
          </p:cNvPr>
          <p:cNvSpPr txBox="1"/>
          <p:nvPr/>
        </p:nvSpPr>
        <p:spPr bwMode="gray">
          <a:xfrm>
            <a:off x="897622" y="2860614"/>
            <a:ext cx="394283" cy="493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3200" b="1" dirty="0">
                <a:solidFill>
                  <a:srgbClr val="7030A0"/>
                </a:solidFill>
              </a:rPr>
              <a:t>.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sz="3200" b="1" dirty="0">
              <a:solidFill>
                <a:srgbClr val="7030A0"/>
              </a:solidFill>
            </a:endParaRP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sz="3200" b="1" dirty="0" err="1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E4CA42-5537-2F4E-EB24-ED6FF7AF50D4}"/>
              </a:ext>
            </a:extLst>
          </p:cNvPr>
          <p:cNvSpPr txBox="1"/>
          <p:nvPr/>
        </p:nvSpPr>
        <p:spPr bwMode="gray">
          <a:xfrm>
            <a:off x="897622" y="3031780"/>
            <a:ext cx="394283" cy="493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3200" b="1" dirty="0">
                <a:solidFill>
                  <a:srgbClr val="7030A0"/>
                </a:solidFill>
              </a:rPr>
              <a:t>.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sz="3200" b="1" dirty="0">
              <a:solidFill>
                <a:srgbClr val="7030A0"/>
              </a:solidFill>
            </a:endParaRP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sz="3200" b="1" dirty="0" err="1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D59CB-5F85-606A-BB97-CBD47DEC6713}"/>
              </a:ext>
            </a:extLst>
          </p:cNvPr>
          <p:cNvSpPr txBox="1"/>
          <p:nvPr/>
        </p:nvSpPr>
        <p:spPr bwMode="gray">
          <a:xfrm>
            <a:off x="897622" y="3184347"/>
            <a:ext cx="394283" cy="493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3200" b="1" dirty="0">
                <a:solidFill>
                  <a:srgbClr val="7030A0"/>
                </a:solidFill>
              </a:rPr>
              <a:t>.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sz="3200" b="1" dirty="0">
              <a:solidFill>
                <a:srgbClr val="7030A0"/>
              </a:solidFill>
            </a:endParaRP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sz="3200" b="1" dirty="0" err="1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66AEE6-DD61-4F43-3CDF-DAC3989D4D70}"/>
              </a:ext>
            </a:extLst>
          </p:cNvPr>
          <p:cNvSpPr/>
          <p:nvPr/>
        </p:nvSpPr>
        <p:spPr bwMode="gray">
          <a:xfrm>
            <a:off x="404997" y="1372980"/>
            <a:ext cx="8333998" cy="4911399"/>
          </a:xfrm>
          <a:prstGeom prst="rect">
            <a:avLst/>
          </a:prstGeom>
          <a:noFill/>
          <a:ln w="28575">
            <a:solidFill>
              <a:srgbClr val="F19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13814552-D09F-E2E8-ECDF-1C46DE9EF2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8EF301-2974-314D-A892-72DC06359C6D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BA309FC-1D48-A43D-CFDF-F1FF9898DF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83BFC2C-EA89-CA5A-7583-AD78714650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51D3C3B-6DB3-B642-BEC7-39EA7C79AD12}"/>
              </a:ext>
            </a:extLst>
          </p:cNvPr>
          <p:cNvSpPr/>
          <p:nvPr/>
        </p:nvSpPr>
        <p:spPr bwMode="gray">
          <a:xfrm>
            <a:off x="5159229" y="1728132"/>
            <a:ext cx="587230" cy="1456215"/>
          </a:xfrm>
          <a:prstGeom prst="righ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7237D-8317-6CB6-0485-563C09CCD8E6}"/>
              </a:ext>
            </a:extLst>
          </p:cNvPr>
          <p:cNvSpPr txBox="1"/>
          <p:nvPr/>
        </p:nvSpPr>
        <p:spPr bwMode="gray">
          <a:xfrm>
            <a:off x="5746459" y="1563899"/>
            <a:ext cx="2759633" cy="1625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>
                <a:solidFill>
                  <a:schemeClr val="bg1"/>
                </a:solidFill>
              </a:rPr>
              <a:t>(1) Initialisieren einer VergleichsListe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>
                <a:solidFill>
                  <a:schemeClr val="bg1"/>
                </a:solidFill>
              </a:rPr>
              <a:t>(2) primeThread.start() fügt bis zur Grenze die Primzahlen in ’primes’ ein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>
                <a:solidFill>
                  <a:schemeClr val="bg1"/>
                </a:solidFill>
              </a:rPr>
              <a:t>(3) Vergleichen von primes mit der VergleichsListe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0A906-F9F4-6FBF-A8FD-4C89A7B4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95C970-DDE2-04D6-D94A-A08AEB8A59EF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5B652A0-7E4F-6148-8547-A3B59299EBA2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A2877-2800-FA40-B77E-E9D7BE4E0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2F041-7042-687C-3352-8A8F7991B5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12FECA-AC7F-4003-48A3-A9F7CDB5B7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58D5FC-564B-0263-7CD6-CB2CAC16B39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641724"/>
            <a:ext cx="8334000" cy="360000"/>
          </a:xfrm>
        </p:spPr>
        <p:txBody>
          <a:bodyPr/>
          <a:lstStyle/>
          <a:p>
            <a:r>
              <a:rPr lang="de-DE" dirty="0" err="1"/>
              <a:t>PrimeChecker</a:t>
            </a:r>
            <a:r>
              <a:rPr lang="de-DE" dirty="0"/>
              <a:t> | Live-Demo</a:t>
            </a:r>
            <a:br>
              <a:rPr lang="de-DE" dirty="0"/>
            </a:br>
            <a:endParaRPr lang="de-DE" dirty="0"/>
          </a:p>
        </p:txBody>
      </p:sp>
      <p:pic>
        <p:nvPicPr>
          <p:cNvPr id="2" name="Picture 1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53C4ECB1-1D05-5CB6-2441-D2BA77128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6" t="15484" r="26399" b="14685"/>
          <a:stretch/>
        </p:blipFill>
        <p:spPr>
          <a:xfrm>
            <a:off x="2119981" y="1406278"/>
            <a:ext cx="4904038" cy="42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B963-762F-6501-093C-CD127075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BEA93E-71D3-4F2C-40EE-7249535E417D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5B652A0-7E4F-6148-8547-A3B59299EBA2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430D0-3506-3C67-CC32-BB56A52D81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17FFA2-D933-502D-F9DB-81068435C3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DB5BD0-12CF-85EF-6E98-9ECA2CCAFA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92B385-F3C2-4DB1-259A-90162B224F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641724"/>
            <a:ext cx="8334000" cy="360000"/>
          </a:xfrm>
        </p:spPr>
        <p:txBody>
          <a:bodyPr/>
          <a:lstStyle/>
          <a:p>
            <a:r>
              <a:rPr lang="de-DE" dirty="0"/>
              <a:t>Fragen? | Diskussion</a:t>
            </a:r>
            <a:br>
              <a:rPr lang="de-DE" dirty="0"/>
            </a:br>
            <a:endParaRPr lang="de-DE" dirty="0"/>
          </a:p>
        </p:txBody>
      </p:sp>
      <p:pic>
        <p:nvPicPr>
          <p:cNvPr id="9" name="Picture 8" descr="A puzzle piece with a light bulb and question marks&#10;&#10;Description automatically generated">
            <a:extLst>
              <a:ext uri="{FF2B5EF4-FFF2-40B4-BE49-F238E27FC236}">
                <a16:creationId xmlns:a16="http://schemas.microsoft.com/office/drawing/2014/main" id="{ABF23F21-6810-7240-E434-C4D10B1D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98" y="1533158"/>
            <a:ext cx="2483141" cy="3519647"/>
          </a:xfrm>
          <a:prstGeom prst="rect">
            <a:avLst/>
          </a:prstGeom>
        </p:spPr>
      </p:pic>
      <p:sp>
        <p:nvSpPr>
          <p:cNvPr id="10" name="Folded Corner 9">
            <a:extLst>
              <a:ext uri="{FF2B5EF4-FFF2-40B4-BE49-F238E27FC236}">
                <a16:creationId xmlns:a16="http://schemas.microsoft.com/office/drawing/2014/main" id="{28BD1EC1-4AC9-2106-E798-25C1D7A4778D}"/>
              </a:ext>
            </a:extLst>
          </p:cNvPr>
          <p:cNvSpPr/>
          <p:nvPr/>
        </p:nvSpPr>
        <p:spPr>
          <a:xfrm>
            <a:off x="1337530" y="2587806"/>
            <a:ext cx="3611974" cy="1432500"/>
          </a:xfrm>
          <a:prstGeom prst="foldedCorner">
            <a:avLst>
              <a:gd name="adj" fmla="val 50000"/>
            </a:avLst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dirty="0">
                <a:ln w="0"/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r>
              <a:rPr lang="en-GB" sz="7200" dirty="0" err="1">
                <a:ln w="0"/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Fragen</a:t>
            </a:r>
            <a:r>
              <a:rPr lang="en-GB" sz="7200" b="0" cap="none" spc="0" dirty="0">
                <a:ln w="0"/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78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741FB-6B7D-999A-0B3F-E34C7BCD30D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Vielen Dank!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A1C09-F32D-41E2-9F07-C1CFAEAA87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7E286-455E-2968-DE7D-A06452E09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sz="1200" b="1" dirty="0">
                <a:solidFill>
                  <a:schemeClr val="tx1"/>
                </a:solidFill>
              </a:rPr>
              <a:t>Ostbayerische Technische Hochschule (OTH) Amberg-Weiden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Kaiser-Wilhelm-Ring 23 | 92224 Amberg</a:t>
            </a:r>
            <a:br>
              <a:rPr lang="de-DE" sz="1200" dirty="0">
                <a:solidFill>
                  <a:schemeClr val="tx1"/>
                </a:solidFill>
              </a:rPr>
            </a:br>
            <a:endParaRPr lang="de-DE" sz="1200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Tel.: +49 (9621) 482-0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Fax: +49 (9621) 482-4991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amberg@oth-aw.de</a:t>
            </a:r>
          </a:p>
        </p:txBody>
      </p:sp>
      <p:pic>
        <p:nvPicPr>
          <p:cNvPr id="20" name="Picture Placeholder 19" descr="A computer screen with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ACC7259D-1898-9239-4535-630C1A4479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579" b="10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8B4D4-0746-CEE5-2F50-5B09014C25B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CF053E6-AF8C-4944-9474-24586C5C8301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A3E21-222F-9A8B-DC95-7D5395587E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405000" y="1804376"/>
            <a:ext cx="796529" cy="815313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405000" y="2895571"/>
            <a:ext cx="796529" cy="815313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05000" y="3995155"/>
            <a:ext cx="796529" cy="815313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 rot="5400000">
            <a:off x="997853" y="2198531"/>
            <a:ext cx="720000" cy="27000"/>
          </a:xfrm>
          <a:solidFill>
            <a:srgbClr val="F19402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 rot="5400000">
            <a:off x="997853" y="3289726"/>
            <a:ext cx="720000" cy="270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 rot="5400000">
            <a:off x="997853" y="4389310"/>
            <a:ext cx="720000" cy="27000"/>
          </a:xfrm>
          <a:solidFill>
            <a:srgbClr val="F19402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4177" y="1804739"/>
            <a:ext cx="2700000" cy="814387"/>
          </a:xfrm>
        </p:spPr>
        <p:txBody>
          <a:bodyPr/>
          <a:lstStyle/>
          <a:p>
            <a:r>
              <a:rPr lang="de-DE" dirty="0"/>
              <a:t>Hinführung zu den selbstgewählten Aufgaben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4177" y="2896497"/>
            <a:ext cx="2700000" cy="814387"/>
          </a:xfrm>
        </p:spPr>
        <p:txBody>
          <a:bodyPr/>
          <a:lstStyle/>
          <a:p>
            <a:r>
              <a:rPr lang="de-DE" dirty="0" err="1"/>
              <a:t>TicTacToe</a:t>
            </a:r>
            <a:r>
              <a:rPr lang="de-DE" dirty="0"/>
              <a:t> |Quellcode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4177" y="3996081"/>
            <a:ext cx="2700000" cy="814387"/>
          </a:xfrm>
        </p:spPr>
        <p:txBody>
          <a:bodyPr/>
          <a:lstStyle/>
          <a:p>
            <a:r>
              <a:rPr lang="de-DE" dirty="0" err="1"/>
              <a:t>TicTacToe</a:t>
            </a:r>
            <a:r>
              <a:rPr lang="de-DE" dirty="0"/>
              <a:t> | Tests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4933294" y="1804376"/>
            <a:ext cx="796529" cy="815313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4933294" y="2895571"/>
            <a:ext cx="796529" cy="815313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9ABA50E-7D4A-2047-E32A-A89A78B32B0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4933294" y="3995155"/>
            <a:ext cx="796529" cy="815313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 rot="5400000">
            <a:off x="5526147" y="2198531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 rot="5400000">
            <a:off x="5526147" y="3289726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8C18C7E-7E18-3398-CC74-B4C4953591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 rot="5400000">
            <a:off x="5526147" y="4389310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42471" y="1804739"/>
            <a:ext cx="2700000" cy="814387"/>
          </a:xfrm>
        </p:spPr>
        <p:txBody>
          <a:bodyPr/>
          <a:lstStyle/>
          <a:p>
            <a:r>
              <a:rPr lang="de-DE" b="1" dirty="0" err="1"/>
              <a:t>PrimeChecker</a:t>
            </a:r>
            <a:r>
              <a:rPr lang="de-DE" b="1" dirty="0"/>
              <a:t> | </a:t>
            </a:r>
            <a:r>
              <a:rPr lang="de-DE" b="1" dirty="0" err="1"/>
              <a:t>QuellCode</a:t>
            </a:r>
            <a:endParaRPr lang="de-DE" b="1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42471" y="2896497"/>
            <a:ext cx="2700000" cy="814387"/>
          </a:xfrm>
        </p:spPr>
        <p:txBody>
          <a:bodyPr/>
          <a:lstStyle/>
          <a:p>
            <a:r>
              <a:rPr lang="de-DE" b="1" dirty="0" err="1"/>
              <a:t>PrimeChecker</a:t>
            </a:r>
            <a:r>
              <a:rPr lang="de-DE" b="1" dirty="0"/>
              <a:t> | Tests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F66E95D-C58F-0D37-C40D-C48562F657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42471" y="3996081"/>
            <a:ext cx="2700000" cy="814387"/>
          </a:xfrm>
        </p:spPr>
        <p:txBody>
          <a:bodyPr/>
          <a:lstStyle/>
          <a:p>
            <a:r>
              <a:rPr lang="de-DE" b="1" dirty="0" err="1"/>
              <a:t>PrimeChecker</a:t>
            </a:r>
            <a:r>
              <a:rPr lang="de-DE" b="1" dirty="0"/>
              <a:t> | Live-Demo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647021"/>
            <a:ext cx="8334000" cy="360000"/>
          </a:xfrm>
        </p:spPr>
        <p:txBody>
          <a:bodyPr/>
          <a:lstStyle/>
          <a:p>
            <a:r>
              <a:rPr lang="de-DE" sz="3200" dirty="0"/>
              <a:t>Agenda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871CFF4-5BEE-5D39-767D-41F22948AABB}"/>
              </a:ext>
            </a:extLst>
          </p:cNvPr>
          <p:cNvSpPr txBox="1">
            <a:spLocks/>
          </p:cNvSpPr>
          <p:nvPr/>
        </p:nvSpPr>
        <p:spPr bwMode="gray">
          <a:xfrm>
            <a:off x="405000" y="5035666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19402"/>
                </a:solidFill>
              </a:rPr>
              <a:t>04</a:t>
            </a:r>
          </a:p>
        </p:txBody>
      </p: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CFDBDF4B-8E16-9A6D-AFD5-3BD6DD2A6FF1}"/>
              </a:ext>
            </a:extLst>
          </p:cNvPr>
          <p:cNvSpPr txBox="1">
            <a:spLocks/>
          </p:cNvSpPr>
          <p:nvPr/>
        </p:nvSpPr>
        <p:spPr bwMode="gray">
          <a:xfrm rot="5400000">
            <a:off x="997853" y="5429821"/>
            <a:ext cx="720000" cy="27000"/>
          </a:xfrm>
          <a:prstGeom prst="roundRect">
            <a:avLst>
              <a:gd name="adj" fmla="val 50000"/>
            </a:avLst>
          </a:prstGeom>
          <a:solidFill>
            <a:srgbClr val="F19402"/>
          </a:solidFill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  <a:endParaRPr lang="de-DE" dirty="0"/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98FDB101-F11B-FF0B-DDE3-C9DD250F84D4}"/>
              </a:ext>
            </a:extLst>
          </p:cNvPr>
          <p:cNvSpPr txBox="1">
            <a:spLocks/>
          </p:cNvSpPr>
          <p:nvPr/>
        </p:nvSpPr>
        <p:spPr bwMode="gray">
          <a:xfrm>
            <a:off x="1514177" y="5036592"/>
            <a:ext cx="2700000" cy="8143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7534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TicTacToe</a:t>
            </a:r>
            <a:r>
              <a:rPr lang="de-DE" dirty="0"/>
              <a:t> | Live-Demo</a:t>
            </a:r>
          </a:p>
        </p:txBody>
      </p:sp>
      <p:sp>
        <p:nvSpPr>
          <p:cNvPr id="28" name="Textplatzhalter 18">
            <a:extLst>
              <a:ext uri="{FF2B5EF4-FFF2-40B4-BE49-F238E27FC236}">
                <a16:creationId xmlns:a16="http://schemas.microsoft.com/office/drawing/2014/main" id="{15CD6EC8-5826-0993-63C0-929F466731A9}"/>
              </a:ext>
            </a:extLst>
          </p:cNvPr>
          <p:cNvSpPr txBox="1">
            <a:spLocks/>
          </p:cNvSpPr>
          <p:nvPr/>
        </p:nvSpPr>
        <p:spPr bwMode="gray">
          <a:xfrm>
            <a:off x="4933294" y="4988008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9" name="Textplatzhalter 21">
            <a:extLst>
              <a:ext uri="{FF2B5EF4-FFF2-40B4-BE49-F238E27FC236}">
                <a16:creationId xmlns:a16="http://schemas.microsoft.com/office/drawing/2014/main" id="{F775B6EB-9DDD-2B8F-F307-9C3270E87D55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26147" y="5382163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  <a:endParaRPr lang="de-DE" dirty="0"/>
          </a:p>
        </p:txBody>
      </p:sp>
      <p:sp>
        <p:nvSpPr>
          <p:cNvPr id="30" name="Textplatzhalter 24">
            <a:extLst>
              <a:ext uri="{FF2B5EF4-FFF2-40B4-BE49-F238E27FC236}">
                <a16:creationId xmlns:a16="http://schemas.microsoft.com/office/drawing/2014/main" id="{BEF6B49C-DD1C-E0EC-AA63-5AE8E2054CB4}"/>
              </a:ext>
            </a:extLst>
          </p:cNvPr>
          <p:cNvSpPr txBox="1">
            <a:spLocks/>
          </p:cNvSpPr>
          <p:nvPr/>
        </p:nvSpPr>
        <p:spPr bwMode="gray">
          <a:xfrm>
            <a:off x="6042471" y="4988934"/>
            <a:ext cx="2700000" cy="8143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7534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Fragen &amp; Diskussion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DD78B-ECFE-1892-9DCD-FB8747581BFE}"/>
              </a:ext>
            </a:extLst>
          </p:cNvPr>
          <p:cNvSpPr txBox="1"/>
          <p:nvPr/>
        </p:nvSpPr>
        <p:spPr bwMode="gray">
          <a:xfrm>
            <a:off x="-197865" y="46836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6E183-CA89-172B-A7A5-D24D79ACD81C}"/>
              </a:ext>
            </a:extLst>
          </p:cNvPr>
          <p:cNvSpPr txBox="1"/>
          <p:nvPr/>
        </p:nvSpPr>
        <p:spPr bwMode="gray">
          <a:xfrm>
            <a:off x="3187817" y="9227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99FA-39D1-F024-9076-1258DC3B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403EAAA-46FF-4A07-0088-2449F88582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Übersicht der selbstgewählten Erweiterungen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BD7B32-06F5-6E7A-2C61-49FE6D29EAA9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CB7FC77-73AF-A44B-A7B9-2A55FF2F936B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103B2C-41DA-3BB5-BE28-2DB93E1BDD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95E9D-BCA7-AD89-89D0-F8F724840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1CBC85-7C90-BEB1-6E20-9FA4EF7A69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4FE8A6-7BE0-1C1A-78A1-6F89996EC54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Hinführung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681CC-15C6-DF82-5A7B-E23FDE5C70A8}"/>
              </a:ext>
            </a:extLst>
          </p:cNvPr>
          <p:cNvSpPr txBox="1"/>
          <p:nvPr/>
        </p:nvSpPr>
        <p:spPr bwMode="gray">
          <a:xfrm>
            <a:off x="405000" y="1451295"/>
            <a:ext cx="3221373" cy="503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u="sng" dirty="0">
                <a:solidFill>
                  <a:srgbClr val="F19402"/>
                </a:solidFill>
              </a:rPr>
              <a:t>Aufgabe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70BBB-3951-65AE-622E-7E77784E148E}"/>
              </a:ext>
            </a:extLst>
          </p:cNvPr>
          <p:cNvSpPr txBox="1"/>
          <p:nvPr/>
        </p:nvSpPr>
        <p:spPr bwMode="gray">
          <a:xfrm>
            <a:off x="5215621" y="1496668"/>
            <a:ext cx="3221373" cy="503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u="sng" dirty="0">
                <a:solidFill>
                  <a:srgbClr val="F19402"/>
                </a:solidFill>
              </a:rPr>
              <a:t>Aufgabe (4):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37FE9-7C90-B3FE-A441-6D408940EF59}"/>
              </a:ext>
            </a:extLst>
          </p:cNvPr>
          <p:cNvCxnSpPr/>
          <p:nvPr/>
        </p:nvCxnSpPr>
        <p:spPr bwMode="gray">
          <a:xfrm>
            <a:off x="4563611" y="1795244"/>
            <a:ext cx="0" cy="4225304"/>
          </a:xfrm>
          <a:prstGeom prst="line">
            <a:avLst/>
          </a:prstGeom>
          <a:ln w="38100" cap="rnd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916069-E8EA-59C2-C126-2713F78757AA}"/>
              </a:ext>
            </a:extLst>
          </p:cNvPr>
          <p:cNvGrpSpPr/>
          <p:nvPr/>
        </p:nvGrpSpPr>
        <p:grpSpPr>
          <a:xfrm>
            <a:off x="333675" y="1954839"/>
            <a:ext cx="2473989" cy="4104858"/>
            <a:chOff x="186887" y="2051989"/>
            <a:chExt cx="2473989" cy="410485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5E19260-9658-80FA-4C68-24A73EE7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0189" y="2051989"/>
              <a:ext cx="420687" cy="4104858"/>
            </a:xfrm>
            <a:prstGeom prst="rect">
              <a:avLst/>
            </a:prstGeom>
          </p:spPr>
        </p:pic>
        <p:pic>
          <p:nvPicPr>
            <p:cNvPr id="13" name="Picture 12" descr="A black background with white numbers and blue lines&#10;&#10;Description automatically generated">
              <a:extLst>
                <a:ext uri="{FF2B5EF4-FFF2-40B4-BE49-F238E27FC236}">
                  <a16:creationId xmlns:a16="http://schemas.microsoft.com/office/drawing/2014/main" id="{B48076C0-85B5-2BAA-4FFB-7F7289D3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887" y="4558006"/>
              <a:ext cx="1820063" cy="1598840"/>
            </a:xfrm>
            <a:prstGeom prst="rect">
              <a:avLst/>
            </a:prstGeom>
          </p:spPr>
        </p:pic>
        <p:pic>
          <p:nvPicPr>
            <p:cNvPr id="15" name="Picture 14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D79C14E8-1C4A-E8F7-B288-90F5096E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887" y="2051989"/>
              <a:ext cx="2422422" cy="25542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C79BFB-7B3B-2F31-057F-2E6C4DE4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5590" y="4583534"/>
              <a:ext cx="613716" cy="1573312"/>
            </a:xfrm>
            <a:prstGeom prst="rect">
              <a:avLst/>
            </a:prstGeom>
          </p:spPr>
        </p:pic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4993B59B-51C5-61E8-AD3C-011DA512A974}"/>
              </a:ext>
            </a:extLst>
          </p:cNvPr>
          <p:cNvSpPr/>
          <p:nvPr/>
        </p:nvSpPr>
        <p:spPr bwMode="gray">
          <a:xfrm flipH="1">
            <a:off x="2878989" y="1894616"/>
            <a:ext cx="260058" cy="4225303"/>
          </a:xfrm>
          <a:prstGeom prst="leftBrace">
            <a:avLst/>
          </a:prstGeom>
          <a:ln w="28575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C847EE-BE1D-8F75-5D52-923864259183}"/>
              </a:ext>
            </a:extLst>
          </p:cNvPr>
          <p:cNvSpPr txBox="1"/>
          <p:nvPr/>
        </p:nvSpPr>
        <p:spPr bwMode="gray">
          <a:xfrm>
            <a:off x="3143510" y="3255036"/>
            <a:ext cx="1324795" cy="41065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Einbindung von Farben und klare Unterteilung in Spiel-abschnitte.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 err="1"/>
          </a:p>
        </p:txBody>
      </p:sp>
      <p:pic>
        <p:nvPicPr>
          <p:cNvPr id="24" name="Screen Recording 2024-01-21 at 15.39.57.mov">
            <a:hlinkClick r:id="" action="ppaction://media"/>
            <a:extLst>
              <a:ext uri="{FF2B5EF4-FFF2-40B4-BE49-F238E27FC236}">
                <a16:creationId xmlns:a16="http://schemas.microsoft.com/office/drawing/2014/main" id="{5A3F6082-8C49-840D-43E4-B16590140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8918" y="3825488"/>
            <a:ext cx="4334781" cy="10927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E65CB3-D9E6-F149-EA32-AB372F2AFCA8}"/>
              </a:ext>
            </a:extLst>
          </p:cNvPr>
          <p:cNvSpPr txBox="1"/>
          <p:nvPr/>
        </p:nvSpPr>
        <p:spPr bwMode="gray">
          <a:xfrm>
            <a:off x="4892920" y="2841714"/>
            <a:ext cx="3918077" cy="14167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Erweiterung um eine Klasse ProgressDisplay, um während der Berechnung nicht “im dunkeln” zu sitzen </a:t>
            </a:r>
          </a:p>
        </p:txBody>
      </p:sp>
    </p:spTree>
    <p:extLst>
      <p:ext uri="{BB962C8B-B14F-4D97-AF65-F5344CB8AC3E}">
        <p14:creationId xmlns:p14="http://schemas.microsoft.com/office/powerpoint/2010/main" val="111457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5E7D-2555-CBB7-3D1C-9D2975E0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D6B2611-8CC7-E807-9267-6B336D118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TicTacToe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CE5541-C83F-AD52-C250-90EAC0385CD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41DAFC7-AF51-4B4C-B932-0A1AE6D1B05E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50C8E5-58C0-6D50-6CCF-C3C72AB015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61BEBB-F6DA-654A-0F76-6CBA48C832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AA97F0E-946D-FFB6-DFD1-D4E8926929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A98F14-A1AF-5778-D270-449E31E219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(1)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BC6120-1DCD-4EEE-F9BD-BF8E04D2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0" y="1415742"/>
            <a:ext cx="7772400" cy="3379753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76200" dir="3900000" algn="ctr" rotWithShape="0">
              <a:srgbClr val="000000">
                <a:alpha val="59036"/>
              </a:srgbClr>
            </a:outerShdw>
          </a:effectLst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D06DEB37-0737-9497-CA71-3F46C8CAD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50" y="2346148"/>
            <a:ext cx="3454400" cy="396240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76200" dir="3180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FBE1BC-AFC1-ED2B-386C-008EDF120260}"/>
              </a:ext>
            </a:extLst>
          </p:cNvPr>
          <p:cNvSpPr txBox="1"/>
          <p:nvPr/>
        </p:nvSpPr>
        <p:spPr bwMode="gray">
          <a:xfrm>
            <a:off x="405000" y="4980010"/>
            <a:ext cx="4812952" cy="11730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chemeClr val="bg1">
                    <a:lumMod val="65000"/>
                  </a:schemeClr>
                </a:solidFill>
              </a:rPr>
              <a:t>// TicTacToe Konstruktor ist parameterlos, aber    erstellt  ein ‘blank’-Board und initialisiert die Spieler danach beim Start eines Spiels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600" b="1" dirty="0">
                <a:solidFill>
                  <a:schemeClr val="bg1">
                    <a:lumMod val="65000"/>
                  </a:schemeClr>
                </a:solidFill>
              </a:rPr>
              <a:t>// Board initialisiert sich im eigenen Konstruktor selbst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BD7A6-B6B8-80D7-66DA-C7E04E5C3CF5}"/>
              </a:ext>
            </a:extLst>
          </p:cNvPr>
          <p:cNvSpPr/>
          <p:nvPr/>
        </p:nvSpPr>
        <p:spPr bwMode="gray">
          <a:xfrm>
            <a:off x="5830003" y="3304479"/>
            <a:ext cx="2676089" cy="249041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0741D-8DCE-E866-6A31-F54B6DD95C1F}"/>
              </a:ext>
            </a:extLst>
          </p:cNvPr>
          <p:cNvSpPr/>
          <p:nvPr/>
        </p:nvSpPr>
        <p:spPr bwMode="gray">
          <a:xfrm>
            <a:off x="3240001" y="5224654"/>
            <a:ext cx="1665122" cy="249041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F5BD0-A82C-048F-9D0F-A953A9463384}"/>
              </a:ext>
            </a:extLst>
          </p:cNvPr>
          <p:cNvSpPr/>
          <p:nvPr/>
        </p:nvSpPr>
        <p:spPr bwMode="gray">
          <a:xfrm>
            <a:off x="356277" y="5473695"/>
            <a:ext cx="1466224" cy="249041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82F2BBF-B20B-FA84-DF7C-12AE3BDE1486}"/>
              </a:ext>
            </a:extLst>
          </p:cNvPr>
          <p:cNvCxnSpPr>
            <a:cxnSpLocks/>
          </p:cNvCxnSpPr>
          <p:nvPr/>
        </p:nvCxnSpPr>
        <p:spPr bwMode="gray">
          <a:xfrm rot="5400000" flipH="1" flipV="1">
            <a:off x="4405976" y="3925149"/>
            <a:ext cx="1923174" cy="924877"/>
          </a:xfrm>
          <a:prstGeom prst="bentConnector3">
            <a:avLst>
              <a:gd name="adj1" fmla="val 50000"/>
            </a:avLst>
          </a:prstGeom>
          <a:ln w="28575" cap="rnd" cmpd="sng"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3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TicTacToe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91F9A95-DB48-A243-A960-D563237ECBF9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(1)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39BEC1-D6B1-2298-0F06-F7E6A61A1E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17027CD3-1530-1CF8-0944-D47510CC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0" y="1342818"/>
            <a:ext cx="3389600" cy="3984798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76200" dir="3622744" algn="ctr" rotWithShape="0">
              <a:srgbClr val="000000">
                <a:alpha val="52000"/>
              </a:srgbClr>
            </a:outerShdw>
          </a:effectLst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5D109252-08C1-A495-25BD-A8FAF8D53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58"/>
          <a:stretch/>
        </p:blipFill>
        <p:spPr>
          <a:xfrm>
            <a:off x="4228346" y="4042585"/>
            <a:ext cx="4394200" cy="1285031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76200" dir="3622744" algn="ctr" rotWithShape="0">
              <a:srgbClr val="000000">
                <a:alpha val="52000"/>
              </a:srgbClr>
            </a:outerShdw>
          </a:effectLst>
        </p:spPr>
      </p:pic>
      <p:pic>
        <p:nvPicPr>
          <p:cNvPr id="22" name="Picture 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EBDE6F-F4A6-04B6-4363-8773EC5EB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76"/>
          <a:stretch/>
        </p:blipFill>
        <p:spPr>
          <a:xfrm>
            <a:off x="4228346" y="1342818"/>
            <a:ext cx="4394200" cy="2471635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76200" dir="3622744" algn="ctr" rotWithShape="0">
              <a:srgbClr val="000000">
                <a:alpha val="52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BDFE47-2A2C-5127-098E-654332CCFCA9}"/>
              </a:ext>
            </a:extLst>
          </p:cNvPr>
          <p:cNvSpPr/>
          <p:nvPr/>
        </p:nvSpPr>
        <p:spPr bwMode="gray">
          <a:xfrm>
            <a:off x="696286" y="3093000"/>
            <a:ext cx="3003259" cy="1744910"/>
          </a:xfrm>
          <a:prstGeom prst="rect">
            <a:avLst/>
          </a:prstGeom>
          <a:solidFill>
            <a:srgbClr val="144D73">
              <a:alpha val="31346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25" name="Bent Up Arrow 24">
            <a:extLst>
              <a:ext uri="{FF2B5EF4-FFF2-40B4-BE49-F238E27FC236}">
                <a16:creationId xmlns:a16="http://schemas.microsoft.com/office/drawing/2014/main" id="{3CCF3B4B-EF83-0F5F-1B8D-95961EE9987E}"/>
              </a:ext>
            </a:extLst>
          </p:cNvPr>
          <p:cNvSpPr/>
          <p:nvPr/>
        </p:nvSpPr>
        <p:spPr bwMode="gray">
          <a:xfrm rot="5400000">
            <a:off x="451736" y="5074074"/>
            <a:ext cx="992439" cy="520118"/>
          </a:xfrm>
          <a:prstGeom prst="bent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3786E3-1E2C-341E-D3E1-C44A1580E263}"/>
              </a:ext>
            </a:extLst>
          </p:cNvPr>
          <p:cNvSpPr txBox="1"/>
          <p:nvPr/>
        </p:nvSpPr>
        <p:spPr bwMode="gray">
          <a:xfrm>
            <a:off x="1241570" y="5576658"/>
            <a:ext cx="3020331" cy="369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1600" b="1" dirty="0">
                <a:solidFill>
                  <a:srgbClr val="00B0F0"/>
                </a:solidFill>
              </a:rPr>
              <a:t>// “W</a:t>
            </a:r>
            <a:r>
              <a:rPr lang="en-DE" sz="1600" b="1" dirty="0">
                <a:solidFill>
                  <a:srgbClr val="00B0F0"/>
                </a:solidFill>
              </a:rPr>
              <a:t>in conditions” überprüfen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C5A7A-621C-78CC-0CF4-58DCC2D9D02D}"/>
              </a:ext>
            </a:extLst>
          </p:cNvPr>
          <p:cNvSpPr/>
          <p:nvPr/>
        </p:nvSpPr>
        <p:spPr bwMode="gray">
          <a:xfrm>
            <a:off x="4682455" y="1951209"/>
            <a:ext cx="3312253" cy="364152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1B33B-91CA-03F2-B375-8447D32FFAB8}"/>
              </a:ext>
            </a:extLst>
          </p:cNvPr>
          <p:cNvSpPr/>
          <p:nvPr/>
        </p:nvSpPr>
        <p:spPr bwMode="gray">
          <a:xfrm>
            <a:off x="4682454" y="4685100"/>
            <a:ext cx="3312253" cy="297961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6B4192-6253-2C65-4B07-F6598FEA67AE}"/>
              </a:ext>
            </a:extLst>
          </p:cNvPr>
          <p:cNvSpPr/>
          <p:nvPr/>
        </p:nvSpPr>
        <p:spPr bwMode="gray">
          <a:xfrm>
            <a:off x="687896" y="2843957"/>
            <a:ext cx="2676089" cy="249041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97A8C77-27B4-7431-8D89-EB8313382DD9}"/>
              </a:ext>
            </a:extLst>
          </p:cNvPr>
          <p:cNvCxnSpPr>
            <a:cxnSpLocks/>
            <a:stCxn id="27" idx="1"/>
          </p:cNvCxnSpPr>
          <p:nvPr/>
        </p:nvCxnSpPr>
        <p:spPr bwMode="gray">
          <a:xfrm rot="10800000" flipV="1">
            <a:off x="3363985" y="2133285"/>
            <a:ext cx="1318470" cy="835194"/>
          </a:xfrm>
          <a:prstGeom prst="bentConnector3">
            <a:avLst/>
          </a:prstGeom>
          <a:ln w="38100" cap="rnd" cmpd="sng">
            <a:solidFill>
              <a:srgbClr val="7030A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E519257-B35C-1AA0-6F0B-336BC23AE6A6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 bwMode="gray">
          <a:xfrm rot="10800000">
            <a:off x="3363986" y="2968479"/>
            <a:ext cx="1318469" cy="1865603"/>
          </a:xfrm>
          <a:prstGeom prst="bentConnector3">
            <a:avLst/>
          </a:prstGeom>
          <a:ln w="38100" cap="rnd" cmpd="sng">
            <a:solidFill>
              <a:srgbClr val="7030A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1E71E7-DF91-F359-7A8B-6BA2A58023CA}"/>
              </a:ext>
            </a:extLst>
          </p:cNvPr>
          <p:cNvSpPr txBox="1"/>
          <p:nvPr/>
        </p:nvSpPr>
        <p:spPr bwMode="gray">
          <a:xfrm>
            <a:off x="4682454" y="5452844"/>
            <a:ext cx="4056546" cy="5677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7030A0"/>
                </a:solidFill>
              </a:rPr>
              <a:t>// Spielermethode makeMove() verwendet placeMark() von Board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066A19B-99FC-2F33-E3CF-D3E1B10FA250}"/>
              </a:ext>
            </a:extLst>
          </p:cNvPr>
          <p:cNvCxnSpPr>
            <a:stCxn id="38" idx="1"/>
          </p:cNvCxnSpPr>
          <p:nvPr/>
        </p:nvCxnSpPr>
        <p:spPr bwMode="gray">
          <a:xfrm rot="10800000">
            <a:off x="4018328" y="4834082"/>
            <a:ext cx="664127" cy="902614"/>
          </a:xfrm>
          <a:prstGeom prst="bentConnector2">
            <a:avLst/>
          </a:prstGeom>
          <a:ln w="28575" cap="rnd" cmpd="sng"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9A0D3-12BD-0DEF-5930-F5B3C3E7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F03B72-6105-9E44-5F2F-474E6A5B8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err="1"/>
              <a:t>AnsiColors</a:t>
            </a:r>
            <a:r>
              <a:rPr lang="de-DE" dirty="0"/>
              <a:t> &amp; schönes Terminalspiel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3EDAC-28CF-05AE-6454-688818B04C4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C775C4A-91E8-AE49-AD38-F943587A7BDB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5088D3-FBAA-9A79-FA62-6EB5D85D3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2FAFF7-E6E9-3FC5-D466-A0EB6F5A97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DAA464-69B4-48FB-CD04-46FD11126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2A341F7-EABB-12F8-8837-4C053B0C886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2 </a:t>
            </a:r>
            <a:r>
              <a:rPr lang="de-DE" sz="1200" dirty="0"/>
              <a:t>(mit Eigenanteil)</a:t>
            </a:r>
            <a:endParaRPr lang="de-D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98BE4-F7EB-05CE-35CF-CC5F5D299154}"/>
              </a:ext>
            </a:extLst>
          </p:cNvPr>
          <p:cNvGrpSpPr/>
          <p:nvPr/>
        </p:nvGrpSpPr>
        <p:grpSpPr>
          <a:xfrm>
            <a:off x="405000" y="1312200"/>
            <a:ext cx="8334000" cy="4996348"/>
            <a:chOff x="405000" y="1312200"/>
            <a:chExt cx="8334000" cy="4996348"/>
          </a:xfrm>
          <a:effectLst>
            <a:outerShdw blurRad="50800" dist="76200" dir="2100000" algn="ctr" rotWithShape="0">
              <a:srgbClr val="000000">
                <a:alpha val="55987"/>
              </a:srgbClr>
            </a:outerShdw>
          </a:effectLst>
        </p:grpSpPr>
        <p:pic>
          <p:nvPicPr>
            <p:cNvPr id="9" name="Picture 8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2CFD7AD-946E-4543-E689-E3F2CC8E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000" y="1312200"/>
              <a:ext cx="5895546" cy="4305650"/>
            </a:xfrm>
            <a:prstGeom prst="rect">
              <a:avLst/>
            </a:prstGeom>
          </p:spPr>
        </p:pic>
        <p:pic>
          <p:nvPicPr>
            <p:cNvPr id="11" name="Picture 10" descr="A black square with white dots&#10;&#10;Description automatically generated">
              <a:extLst>
                <a:ext uri="{FF2B5EF4-FFF2-40B4-BE49-F238E27FC236}">
                  <a16:creationId xmlns:a16="http://schemas.microsoft.com/office/drawing/2014/main" id="{F002CFC1-49DA-00DB-CC53-A5E40753D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546" y="1312200"/>
              <a:ext cx="2438454" cy="4996348"/>
            </a:xfrm>
            <a:prstGeom prst="rect">
              <a:avLst/>
            </a:prstGeom>
          </p:spPr>
        </p:pic>
        <p:pic>
          <p:nvPicPr>
            <p:cNvPr id="13" name="Picture 12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659CD541-C400-5D6B-35D3-CBEB398EF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000" y="5617850"/>
              <a:ext cx="5962244" cy="690698"/>
            </a:xfrm>
            <a:prstGeom prst="rect">
              <a:avLst/>
            </a:prstGeom>
          </p:spPr>
        </p:pic>
      </p:grp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E8FD44-C5F7-5B58-39EB-77F50F574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" t="27165" r="40330" b="40228"/>
          <a:stretch/>
        </p:blipFill>
        <p:spPr>
          <a:xfrm>
            <a:off x="2902277" y="5017057"/>
            <a:ext cx="5603815" cy="105748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107358-2899-6BF8-20BC-C690E1186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892" y="2599087"/>
            <a:ext cx="3886200" cy="22225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48ECE7-6F55-1EC3-C844-435029DEE5C7}"/>
              </a:ext>
            </a:extLst>
          </p:cNvPr>
          <p:cNvSpPr/>
          <p:nvPr/>
        </p:nvSpPr>
        <p:spPr bwMode="gray">
          <a:xfrm>
            <a:off x="404999" y="1312200"/>
            <a:ext cx="8333999" cy="4996348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201371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91228-E8C9-AF1D-A985-0E0EC47A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7B12A8-5D6E-3C37-D9EA-7F3BF31BCE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Unit-Tests mit JUnit5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4FF6F6-55AA-22BE-2805-9F75C0314711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E98F8F6-88A5-BC45-A725-FEC5FF503389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9D5DE5-805C-6EDC-F610-44C1967B9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2885B-36DF-7489-04C0-3C7F97CDB5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9E5319-C963-BB67-AB9F-B454DF7800C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(1 &amp; 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F7C633-7C8C-BDF2-D420-7DF5110119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5" name="Picture 14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BBF03C4B-4BDD-9D2C-1F0C-2C89F7FC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0" y="1961367"/>
            <a:ext cx="2565400" cy="11811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6B7EF42-C399-096F-5E65-3A914ECD2C57}"/>
              </a:ext>
            </a:extLst>
          </p:cNvPr>
          <p:cNvGrpSpPr/>
          <p:nvPr/>
        </p:nvGrpSpPr>
        <p:grpSpPr>
          <a:xfrm>
            <a:off x="3122717" y="1349595"/>
            <a:ext cx="3514200" cy="1792872"/>
            <a:chOff x="3129881" y="1075686"/>
            <a:chExt cx="3514200" cy="1792872"/>
          </a:xfrm>
        </p:grpSpPr>
        <p:pic>
          <p:nvPicPr>
            <p:cNvPr id="22" name="Picture 21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FE2BC8A3-51B4-F74A-B98F-5C6826BE2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4786"/>
            <a:stretch/>
          </p:blipFill>
          <p:spPr>
            <a:xfrm>
              <a:off x="3129881" y="1075686"/>
              <a:ext cx="3514200" cy="179287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24" name="Picture 23" descr="A black rectangle with white dots&#10;&#10;Description automatically generated">
              <a:extLst>
                <a:ext uri="{FF2B5EF4-FFF2-40B4-BE49-F238E27FC236}">
                  <a16:creationId xmlns:a16="http://schemas.microsoft.com/office/drawing/2014/main" id="{83F7EB1B-FF33-4D6D-E553-C7194F519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795" y="2580558"/>
              <a:ext cx="730286" cy="288000"/>
            </a:xfrm>
            <a:prstGeom prst="rect">
              <a:avLst/>
            </a:prstGeom>
          </p:spPr>
        </p:pic>
      </p:grpSp>
      <p:pic>
        <p:nvPicPr>
          <p:cNvPr id="27" name="Picture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3CE8EC-7977-61A1-A3DE-79EB02F11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12"/>
          <a:stretch/>
        </p:blipFill>
        <p:spPr>
          <a:xfrm>
            <a:off x="6772682" y="1261780"/>
            <a:ext cx="2179125" cy="188068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9" name="Picture 2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F195729-2BD6-F4E0-0331-DC1F8C732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88" y="4271312"/>
            <a:ext cx="4749800" cy="1435100"/>
          </a:xfrm>
          <a:prstGeom prst="rect">
            <a:avLst/>
          </a:prstGeom>
          <a:ln w="28575">
            <a:solidFill>
              <a:srgbClr val="F19402"/>
            </a:solidFill>
          </a:ln>
        </p:spPr>
      </p:pic>
      <p:pic>
        <p:nvPicPr>
          <p:cNvPr id="31" name="Picture 3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304FC7B-FF42-426E-DC38-29890C661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341" y="3849236"/>
            <a:ext cx="3839944" cy="1862290"/>
          </a:xfrm>
          <a:prstGeom prst="rect">
            <a:avLst/>
          </a:prstGeom>
          <a:ln w="28575">
            <a:solidFill>
              <a:srgbClr val="F1940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F66C120-D542-30CD-8AB6-F8FEA7152905}"/>
              </a:ext>
            </a:extLst>
          </p:cNvPr>
          <p:cNvSpPr txBox="1"/>
          <p:nvPr/>
        </p:nvSpPr>
        <p:spPr bwMode="gray">
          <a:xfrm>
            <a:off x="46926" y="2353104"/>
            <a:ext cx="444617" cy="5201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>
                <a:solidFill>
                  <a:srgbClr val="F19402"/>
                </a:solidFill>
              </a:rPr>
              <a:t>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6B1D22-D7ED-09D6-7614-E65260556EC9}"/>
              </a:ext>
            </a:extLst>
          </p:cNvPr>
          <p:cNvSpPr txBox="1"/>
          <p:nvPr/>
        </p:nvSpPr>
        <p:spPr bwMode="gray">
          <a:xfrm>
            <a:off x="38820" y="4728803"/>
            <a:ext cx="444617" cy="5201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>
                <a:solidFill>
                  <a:srgbClr val="F19402"/>
                </a:solidFill>
              </a:rPr>
              <a:t>(2)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A49760-95DC-7615-3875-2B3F54D0B062}"/>
              </a:ext>
            </a:extLst>
          </p:cNvPr>
          <p:cNvCxnSpPr>
            <a:cxnSpLocks/>
          </p:cNvCxnSpPr>
          <p:nvPr/>
        </p:nvCxnSpPr>
        <p:spPr bwMode="gray">
          <a:xfrm>
            <a:off x="675982" y="3506599"/>
            <a:ext cx="7792036" cy="0"/>
          </a:xfrm>
          <a:prstGeom prst="line">
            <a:avLst/>
          </a:prstGeom>
          <a:ln w="19050" cap="rnd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447CB5-9179-C9BD-F4A1-42A18615ADF9}"/>
              </a:ext>
            </a:extLst>
          </p:cNvPr>
          <p:cNvSpPr txBox="1"/>
          <p:nvPr/>
        </p:nvSpPr>
        <p:spPr bwMode="gray">
          <a:xfrm>
            <a:off x="491543" y="1435429"/>
            <a:ext cx="2565400" cy="4708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chemeClr val="bg1">
                    <a:lumMod val="65000"/>
                  </a:schemeClr>
                </a:solidFill>
              </a:rPr>
              <a:t>// BoardTest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0CF9E8-D83B-AC16-D343-F7FB7F0153CD}"/>
              </a:ext>
            </a:extLst>
          </p:cNvPr>
          <p:cNvSpPr txBox="1"/>
          <p:nvPr/>
        </p:nvSpPr>
        <p:spPr bwMode="gray">
          <a:xfrm>
            <a:off x="491543" y="3710123"/>
            <a:ext cx="2565400" cy="4708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chemeClr val="bg1">
                    <a:lumMod val="65000"/>
                  </a:schemeClr>
                </a:solidFill>
              </a:rPr>
              <a:t>// HumanPlayerTest</a:t>
            </a:r>
          </a:p>
        </p:txBody>
      </p:sp>
    </p:spTree>
    <p:extLst>
      <p:ext uri="{BB962C8B-B14F-4D97-AF65-F5344CB8AC3E}">
        <p14:creationId xmlns:p14="http://schemas.microsoft.com/office/powerpoint/2010/main" val="9827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93572-625E-83EE-008D-03CDF26D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28E572-C9CE-6722-6C94-334EE64B79D1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46D6CBE-65AD-154D-8023-6BD2B049DEF6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E06A9C-7303-A275-45A5-C5E5DB9A2A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627309-5123-EAC7-D0C8-E3FC0FA6F1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7F23A56-DD3A-7D2E-3754-E067359007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F5546F-6A75-3142-791F-681528DA2A8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641724"/>
            <a:ext cx="8334000" cy="360000"/>
          </a:xfrm>
        </p:spPr>
        <p:txBody>
          <a:bodyPr/>
          <a:lstStyle/>
          <a:p>
            <a:r>
              <a:rPr lang="de-DE" dirty="0" err="1"/>
              <a:t>TicTacToe</a:t>
            </a:r>
            <a:r>
              <a:rPr lang="de-DE" dirty="0"/>
              <a:t> | Live-Demo</a:t>
            </a:r>
            <a:br>
              <a:rPr lang="de-DE" dirty="0"/>
            </a:br>
            <a:endParaRPr lang="de-DE" dirty="0"/>
          </a:p>
        </p:txBody>
      </p:sp>
      <p:pic>
        <p:nvPicPr>
          <p:cNvPr id="10" name="Picture 9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E11EE9E7-16AE-B90A-484B-27C6BD899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6" t="15484" r="26399" b="14685"/>
          <a:stretch/>
        </p:blipFill>
        <p:spPr>
          <a:xfrm>
            <a:off x="2119981" y="1406278"/>
            <a:ext cx="4904038" cy="42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1D0B3-1FD7-DA9F-4A6F-598C946F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34C4AE-A6BB-3226-4B98-1144743DC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PrimeChecker</a:t>
            </a:r>
            <a:r>
              <a:rPr lang="de-DE" dirty="0"/>
              <a:t> | + Erweiterung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CAE84F-4312-385B-11F2-8569938EA5C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2D62BE3-3BA1-3541-8E0C-C349A15B30BA}" type="datetime4">
              <a:rPr lang="de-DE" noProof="0" smtClean="0"/>
              <a:t>24. Januar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000C43-6408-9156-86CE-EEF9AEC82F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Review: Java Modularbeit| Nils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CF288-1508-F562-F4CF-68F8C1E4D8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85E745C-2C28-8B3E-2C74-E8D7614C7F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2A17E1-16BC-FCA1-87B8-F5B121076DB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 (3 &amp; 4)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3CF147-9EE2-5EBD-119F-06C03BE8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8" y="1534022"/>
            <a:ext cx="6692900" cy="1689100"/>
          </a:xfrm>
          <a:prstGeom prst="rect">
            <a:avLst/>
          </a:prstGeom>
          <a:ln w="28575">
            <a:solidFill>
              <a:srgbClr val="F19402"/>
            </a:solidFill>
          </a:ln>
          <a:effectLst>
            <a:outerShdw blurRad="50800" dist="76200" dir="4020000" algn="ctr" rotWithShape="0">
              <a:srgbClr val="000000">
                <a:alpha val="47000"/>
              </a:srgbClr>
            </a:outerShdw>
          </a:effectLst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B766C6-1000-6550-ACB5-760B6C05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452" y="3103848"/>
            <a:ext cx="3784600" cy="3060700"/>
          </a:xfrm>
          <a:prstGeom prst="rect">
            <a:avLst/>
          </a:prstGeom>
          <a:ln w="28575">
            <a:solidFill>
              <a:srgbClr val="F19402"/>
            </a:solidFill>
          </a:ln>
          <a:effectLst>
            <a:outerShdw blurRad="50800" dist="76200" dir="4020000" algn="ctr" rotWithShape="0">
              <a:srgbClr val="000000">
                <a:alpha val="47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C3D043-F304-D2B6-83A5-7A17BD7093BE}"/>
              </a:ext>
            </a:extLst>
          </p:cNvPr>
          <p:cNvSpPr/>
          <p:nvPr/>
        </p:nvSpPr>
        <p:spPr bwMode="gray">
          <a:xfrm>
            <a:off x="5310294" y="4015969"/>
            <a:ext cx="3028364" cy="604007"/>
          </a:xfrm>
          <a:prstGeom prst="rect">
            <a:avLst/>
          </a:prstGeom>
          <a:solidFill>
            <a:srgbClr val="7030A0">
              <a:alpha val="3134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0CA282-3D56-1B19-FC01-0B9C61E9CC4A}"/>
              </a:ext>
            </a:extLst>
          </p:cNvPr>
          <p:cNvSpPr/>
          <p:nvPr/>
        </p:nvSpPr>
        <p:spPr bwMode="gray">
          <a:xfrm>
            <a:off x="645952" y="2656772"/>
            <a:ext cx="5536734" cy="303076"/>
          </a:xfrm>
          <a:prstGeom prst="rect">
            <a:avLst/>
          </a:prstGeom>
          <a:solidFill>
            <a:srgbClr val="144D73">
              <a:alpha val="31346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B3A568-2DEB-11B5-D40F-642A5D7BB866}"/>
              </a:ext>
            </a:extLst>
          </p:cNvPr>
          <p:cNvCxnSpPr>
            <a:cxnSpLocks/>
            <a:stCxn id="15" idx="3"/>
          </p:cNvCxnSpPr>
          <p:nvPr/>
        </p:nvCxnSpPr>
        <p:spPr bwMode="gray">
          <a:xfrm>
            <a:off x="6182686" y="2808310"/>
            <a:ext cx="961364" cy="0"/>
          </a:xfrm>
          <a:prstGeom prst="straightConnector1">
            <a:avLst/>
          </a:prstGeom>
          <a:ln w="38100" cap="rnd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9332DA-3685-BE01-635E-D55A9111D8B5}"/>
              </a:ext>
            </a:extLst>
          </p:cNvPr>
          <p:cNvSpPr txBox="1"/>
          <p:nvPr/>
        </p:nvSpPr>
        <p:spPr bwMode="gray">
          <a:xfrm>
            <a:off x="7583648" y="27012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B1D611-3D8D-32A7-CB37-05481D8D54D2}"/>
              </a:ext>
            </a:extLst>
          </p:cNvPr>
          <p:cNvSpPr txBox="1"/>
          <p:nvPr/>
        </p:nvSpPr>
        <p:spPr bwMode="gray">
          <a:xfrm>
            <a:off x="7206143" y="2709587"/>
            <a:ext cx="1732909" cy="604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00B0F0"/>
                </a:solidFill>
              </a:rPr>
              <a:t>// Erweiterung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0A9C13-D3E0-5E20-1D30-B2F8FEA6B3E6}"/>
              </a:ext>
            </a:extLst>
          </p:cNvPr>
          <p:cNvCxnSpPr>
            <a:stCxn id="14" idx="1"/>
          </p:cNvCxnSpPr>
          <p:nvPr/>
        </p:nvCxnSpPr>
        <p:spPr bwMode="gray">
          <a:xfrm flipH="1">
            <a:off x="4454554" y="4317973"/>
            <a:ext cx="855740" cy="2357"/>
          </a:xfrm>
          <a:prstGeom prst="straightConnector1">
            <a:avLst/>
          </a:prstGeom>
          <a:ln w="38100" cap="rnd" cmpd="sng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DDF6F1-342E-A343-1658-CAB6B98736A0}"/>
              </a:ext>
            </a:extLst>
          </p:cNvPr>
          <p:cNvSpPr txBox="1"/>
          <p:nvPr/>
        </p:nvSpPr>
        <p:spPr bwMode="gray">
          <a:xfrm>
            <a:off x="645952" y="3716323"/>
            <a:ext cx="3808602" cy="18455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 err="1"/>
          </a:p>
        </p:txBody>
      </p:sp>
      <p:pic>
        <p:nvPicPr>
          <p:cNvPr id="26" name="Picture 2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8B7E81D-7756-1AA9-C59B-9DA0680E6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34" y="3713292"/>
            <a:ext cx="4236242" cy="138046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81F7649-43AA-4D32-5D08-37AC15E133FA}"/>
              </a:ext>
            </a:extLst>
          </p:cNvPr>
          <p:cNvSpPr/>
          <p:nvPr/>
        </p:nvSpPr>
        <p:spPr bwMode="gray">
          <a:xfrm>
            <a:off x="645952" y="2339865"/>
            <a:ext cx="6191076" cy="303076"/>
          </a:xfrm>
          <a:prstGeom prst="rect">
            <a:avLst/>
          </a:prstGeom>
          <a:solidFill>
            <a:srgbClr val="00B050">
              <a:alpha val="3134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3375AC-5BA6-C0A4-6155-DBB22CB2EFEC}"/>
              </a:ext>
            </a:extLst>
          </p:cNvPr>
          <p:cNvSpPr/>
          <p:nvPr/>
        </p:nvSpPr>
        <p:spPr bwMode="gray">
          <a:xfrm>
            <a:off x="517670" y="4409507"/>
            <a:ext cx="1862356" cy="226503"/>
          </a:xfrm>
          <a:prstGeom prst="rect">
            <a:avLst/>
          </a:prstGeom>
          <a:solidFill>
            <a:srgbClr val="00B050">
              <a:alpha val="3134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B334F-5D1C-69A3-FAF0-12DB3C2A1B92}"/>
              </a:ext>
            </a:extLst>
          </p:cNvPr>
          <p:cNvSpPr txBox="1"/>
          <p:nvPr/>
        </p:nvSpPr>
        <p:spPr bwMode="gray">
          <a:xfrm>
            <a:off x="7118884" y="1087537"/>
            <a:ext cx="1795002" cy="1409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00B050"/>
                </a:solidFill>
              </a:rPr>
              <a:t>//synchronized List für geschützten Zugriff der Threads auf eine gemeinsame Liste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0C758F-8131-56C8-D96F-2076CAF1D94D}"/>
              </a:ext>
            </a:extLst>
          </p:cNvPr>
          <p:cNvSpPr txBox="1"/>
          <p:nvPr/>
        </p:nvSpPr>
        <p:spPr bwMode="gray">
          <a:xfrm>
            <a:off x="899950" y="5449352"/>
            <a:ext cx="3864996" cy="5872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7030A0"/>
                </a:solidFill>
              </a:rPr>
              <a:t>// Wir rufen die run Methode auf: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DE" b="1" dirty="0">
                <a:solidFill>
                  <a:srgbClr val="7030A0"/>
                </a:solidFill>
              </a:rPr>
              <a:t>hreads[i].start()</a:t>
            </a:r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202311BC-67B5-F52D-98AC-42EA811E062E}"/>
              </a:ext>
            </a:extLst>
          </p:cNvPr>
          <p:cNvSpPr/>
          <p:nvPr/>
        </p:nvSpPr>
        <p:spPr bwMode="gray">
          <a:xfrm rot="5400000">
            <a:off x="123327" y="5246372"/>
            <a:ext cx="692674" cy="604008"/>
          </a:xfrm>
          <a:prstGeom prst="bent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40466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TH-AW_4x3-2" id="{64D9CBF9-9A21-2A48-B9CA-55FD6D9792FD}" vid="{8731049A-8D89-9441-9BD5-1C482A2DE101}"/>
    </a:ext>
  </a:extLst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494</Words>
  <Application>Microsoft Macintosh PowerPoint</Application>
  <PresentationFormat>On-screen Show (4:3)</PresentationFormat>
  <Paragraphs>124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Meta OT</vt:lpstr>
      <vt:lpstr>OTH</vt:lpstr>
      <vt:lpstr>review</vt:lpstr>
      <vt:lpstr>Agenda</vt:lpstr>
      <vt:lpstr>Hinführung</vt:lpstr>
      <vt:lpstr>Aufgabe (1)</vt:lpstr>
      <vt:lpstr>Aufgabe (1)</vt:lpstr>
      <vt:lpstr>Aufgabe 2 (mit Eigenanteil)</vt:lpstr>
      <vt:lpstr>Aufgabe (1 &amp; 2)</vt:lpstr>
      <vt:lpstr>TicTacToe | Live-Demo </vt:lpstr>
      <vt:lpstr>Aufgabe (3 &amp; 4)</vt:lpstr>
      <vt:lpstr>Aufgabe (3 &amp; 4)</vt:lpstr>
      <vt:lpstr>Aufgabe (3 &amp; 4)</vt:lpstr>
      <vt:lpstr>PrimeChecker | Live-Demo </vt:lpstr>
      <vt:lpstr>Fragen? | Diskussion </vt:lpstr>
      <vt:lpstr>Vielen Dank! 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Nils Baierl</cp:lastModifiedBy>
  <cp:revision>1847</cp:revision>
  <dcterms:created xsi:type="dcterms:W3CDTF">2015-11-26T10:37:47Z</dcterms:created>
  <dcterms:modified xsi:type="dcterms:W3CDTF">2024-01-24T10:03:32Z</dcterms:modified>
</cp:coreProperties>
</file>